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sldIdLst>
    <p:sldId id="257" r:id="rId2"/>
    <p:sldId id="258" r:id="rId3"/>
    <p:sldId id="259" r:id="rId4"/>
    <p:sldId id="278" r:id="rId5"/>
    <p:sldId id="279" r:id="rId6"/>
    <p:sldId id="280" r:id="rId7"/>
    <p:sldId id="281" r:id="rId8"/>
    <p:sldId id="304" r:id="rId9"/>
    <p:sldId id="305" r:id="rId10"/>
    <p:sldId id="306" r:id="rId11"/>
    <p:sldId id="282" r:id="rId12"/>
    <p:sldId id="284" r:id="rId13"/>
    <p:sldId id="285" r:id="rId14"/>
    <p:sldId id="286" r:id="rId15"/>
    <p:sldId id="287" r:id="rId16"/>
    <p:sldId id="288" r:id="rId17"/>
    <p:sldId id="289" r:id="rId18"/>
    <p:sldId id="294" r:id="rId19"/>
    <p:sldId id="297" r:id="rId20"/>
    <p:sldId id="299" r:id="rId21"/>
    <p:sldId id="262" r:id="rId22"/>
    <p:sldId id="263" r:id="rId23"/>
    <p:sldId id="295" r:id="rId24"/>
    <p:sldId id="311" r:id="rId25"/>
    <p:sldId id="300" r:id="rId26"/>
    <p:sldId id="307" r:id="rId27"/>
    <p:sldId id="309" r:id="rId28"/>
    <p:sldId id="310" r:id="rId29"/>
    <p:sldId id="308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95" autoAdjust="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F583B-D9E5-49B9-8052-9DC28EC2DB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F583B-D9E5-49B9-8052-9DC28EC2DB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F583B-D9E5-49B9-8052-9DC28EC2DB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853A87C-A719-4E08-9BC1-F2F5C838FA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7A93E9C-ACA8-4515-83B1-74D154391DD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F583B-D9E5-49B9-8052-9DC28EC2DB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F583B-D9E5-49B9-8052-9DC28EC2DB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F583B-D9E5-49B9-8052-9DC28EC2DB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F583B-D9E5-49B9-8052-9DC28EC2DB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F583B-D9E5-49B9-8052-9DC28EC2DB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F583B-D9E5-49B9-8052-9DC28EC2DB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F583B-D9E5-49B9-8052-9DC28EC2DB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F583B-D9E5-49B9-8052-9DC28EC2DB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64F583B-D9E5-49B9-8052-9DC28EC2DB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457200" y="1844824"/>
            <a:ext cx="8229600" cy="2736303"/>
          </a:xfrm>
        </p:spPr>
        <p:txBody>
          <a:bodyPr/>
          <a:lstStyle/>
          <a:p>
            <a:pPr marL="0" indent="0" algn="ctr">
              <a:buNone/>
            </a:pPr>
            <a:r>
              <a:rPr lang="ru-RU" sz="5400" b="1" dirty="0" smtClean="0">
                <a:solidFill>
                  <a:srgbClr val="00B050"/>
                </a:solidFill>
                <a:latin typeface="Arial Black" pitchFamily="34" charset="0"/>
              </a:rPr>
              <a:t>Акция </a:t>
            </a:r>
          </a:p>
          <a:p>
            <a:pPr marL="0" indent="0" algn="ctr">
              <a:buNone/>
            </a:pPr>
            <a:r>
              <a:rPr lang="ru-RU" sz="5400" b="1" dirty="0" smtClean="0">
                <a:solidFill>
                  <a:srgbClr val="00B050"/>
                </a:solidFill>
                <a:latin typeface="Arial Black" pitchFamily="34" charset="0"/>
              </a:rPr>
              <a:t>«Парта героя»</a:t>
            </a:r>
            <a:endParaRPr lang="ru-RU" sz="5400" b="1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5445224"/>
            <a:ext cx="8964613" cy="1296144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80000"/>
              </a:lnSpc>
              <a:buNone/>
            </a:pPr>
            <a:endParaRPr lang="ru-RU" sz="2000" i="1" dirty="0" smtClean="0"/>
          </a:p>
          <a:p>
            <a:pPr marL="0" indent="0" algn="r">
              <a:lnSpc>
                <a:spcPct val="80000"/>
              </a:lnSpc>
              <a:buNone/>
            </a:pPr>
            <a:r>
              <a:rPr lang="ru-RU" sz="2000" b="1" i="1" dirty="0" smtClean="0"/>
              <a:t>МБОУ СОШ </a:t>
            </a:r>
            <a:r>
              <a:rPr lang="ru-RU" sz="2000" b="1" i="1" dirty="0" err="1" smtClean="0"/>
              <a:t>с.Тахта</a:t>
            </a:r>
            <a:endParaRPr lang="ru-RU" sz="2000" b="1" i="1" dirty="0" smtClean="0"/>
          </a:p>
          <a:p>
            <a:pPr marL="0" indent="0" algn="r">
              <a:lnSpc>
                <a:spcPct val="80000"/>
              </a:lnSpc>
              <a:buNone/>
            </a:pPr>
            <a:endParaRPr lang="ru-RU" sz="2000" b="1" i="1" dirty="0"/>
          </a:p>
          <a:p>
            <a:pPr marL="0" indent="0" algn="r">
              <a:lnSpc>
                <a:spcPct val="80000"/>
              </a:lnSpc>
              <a:buNone/>
            </a:pPr>
            <a:r>
              <a:rPr lang="ru-RU" sz="2000" b="1" i="1" dirty="0" smtClean="0"/>
              <a:t>2023 год</a:t>
            </a:r>
            <a:endParaRPr lang="ru-RU" sz="2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692696"/>
            <a:ext cx="7931224" cy="5688632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/>
          </a:p>
          <a:p>
            <a:pPr marL="45720" lvl="0" indent="0" algn="just">
              <a:buClr>
                <a:srgbClr val="1AB39F">
                  <a:lumMod val="75000"/>
                </a:srgbClr>
              </a:buClr>
              <a:buNone/>
            </a:pPr>
            <a:endParaRPr lang="ru-RU" sz="1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just">
              <a:buClr>
                <a:srgbClr val="1AB39F">
                  <a:lumMod val="75000"/>
                </a:srgbClr>
              </a:buClr>
              <a:buNone/>
            </a:pPr>
            <a:endParaRPr lang="ru-RU" sz="1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just">
              <a:buClr>
                <a:srgbClr val="1AB39F">
                  <a:lumMod val="75000"/>
                </a:srgbClr>
              </a:buClr>
              <a:buNone/>
            </a:pPr>
            <a:endParaRPr lang="ru-RU" sz="1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just">
              <a:buClr>
                <a:srgbClr val="1AB39F">
                  <a:lumMod val="75000"/>
                </a:srgbClr>
              </a:buClr>
              <a:buNone/>
            </a:pPr>
            <a:endParaRPr lang="ru-RU" sz="1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just">
              <a:buClr>
                <a:srgbClr val="1AB39F">
                  <a:lumMod val="75000"/>
                </a:srgbClr>
              </a:buClr>
              <a:buNone/>
            </a:pPr>
            <a:endParaRPr lang="ru-RU" sz="1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just">
              <a:buClr>
                <a:srgbClr val="1AB39F">
                  <a:lumMod val="75000"/>
                </a:srgbClr>
              </a:buClr>
              <a:buNone/>
            </a:pPr>
            <a:endParaRPr lang="ru-RU" sz="1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just">
              <a:buClr>
                <a:srgbClr val="1AB39F">
                  <a:lumMod val="75000"/>
                </a:srgbClr>
              </a:buClr>
              <a:buNone/>
            </a:pPr>
            <a:endParaRPr lang="ru-RU" sz="1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just">
              <a:buClr>
                <a:srgbClr val="1AB39F">
                  <a:lumMod val="75000"/>
                </a:srgbClr>
              </a:buClr>
              <a:buNone/>
            </a:pPr>
            <a:endParaRPr lang="ru-RU" sz="1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just">
              <a:buClr>
                <a:srgbClr val="1AB39F">
                  <a:lumMod val="75000"/>
                </a:srgbClr>
              </a:buClr>
              <a:buNone/>
            </a:pPr>
            <a:endParaRPr lang="ru-RU" sz="1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just">
              <a:buClr>
                <a:srgbClr val="1AB39F">
                  <a:lumMod val="75000"/>
                </a:srgbClr>
              </a:buClr>
              <a:buNone/>
            </a:pPr>
            <a:endParaRPr lang="ru-RU" sz="1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just">
              <a:buClr>
                <a:srgbClr val="1AB39F">
                  <a:lumMod val="75000"/>
                </a:srgbClr>
              </a:buClr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фотографии он толкает 100 кг в возрасте 59 лет и в категории до 56 кг..</a:t>
            </a:r>
            <a:endParaRPr lang="ru-RU" sz="18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5" name="Рисунок 4" descr="C:\Users\Тахта школа русский\AppData\Local\Microsoft\Windows\Temporary Internet Files\Content.Word\20230207_00242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8" t="29064" r="19799" b="-1337"/>
          <a:stretch/>
        </p:blipFill>
        <p:spPr bwMode="auto">
          <a:xfrm>
            <a:off x="1547664" y="908915"/>
            <a:ext cx="5760640" cy="44644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Тахта школа русский\AppData\Local\Microsoft\Windows\Temporary Internet Files\Content.Word\20230207_00242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8" t="29064" r="19799" b="-1337"/>
          <a:stretch/>
        </p:blipFill>
        <p:spPr bwMode="auto">
          <a:xfrm>
            <a:off x="1700064" y="1061315"/>
            <a:ext cx="5760640" cy="44644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2966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63688" y="692696"/>
            <a:ext cx="6408713" cy="1944216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endParaRPr lang="ru-RU" sz="2000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755577" y="5229200"/>
            <a:ext cx="7776864" cy="864096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Барышников  Александр Георгиевич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s://www.peoples.ru/sport/atlete/alexander_baryshnikov/UiESoaLAPxapx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476672"/>
            <a:ext cx="7560841" cy="44644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571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11560" y="332656"/>
            <a:ext cx="8064896" cy="3456384"/>
          </a:xfrm>
        </p:spPr>
        <p:txBody>
          <a:bodyPr>
            <a:noAutofit/>
          </a:bodyPr>
          <a:lstStyle/>
          <a:p>
            <a:pPr marL="4572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b="1" i="1" dirty="0">
                <a:solidFill>
                  <a:srgbClr val="00B05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Спортсмен</a:t>
            </a:r>
          </a:p>
          <a:p>
            <a:pPr marL="4572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Советский спортсмен, легкоатлет, рекордсмен, который соревновался в ряде видов спорта, завоевал много медалей, призов, наград в толкании ядра. В 1968 году Александр Барышников одержал свою первую крупную победу, выиграв юниорское первенство Советского Союза. </a:t>
            </a:r>
            <a:endParaRPr lang="ru-RU" sz="18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Родился</a:t>
            </a:r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: 11 ноября 1948 г. (74 года), </a:t>
            </a:r>
            <a:r>
              <a:rPr lang="ru-RU" sz="1800" b="1" dirty="0" err="1">
                <a:latin typeface="Times New Roman" pitchFamily="18" charset="0"/>
                <a:ea typeface="Calibri"/>
                <a:cs typeface="Times New Roman" pitchFamily="18" charset="0"/>
              </a:rPr>
              <a:t>Чля</a:t>
            </a:r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, Хабаровский </a:t>
            </a:r>
            <a:r>
              <a:rPr lang="ru-RU" sz="1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край.</a:t>
            </a:r>
          </a:p>
          <a:p>
            <a:pPr marL="4572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Учился в </a:t>
            </a:r>
            <a:r>
              <a:rPr lang="ru-RU" sz="1800" b="1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Тахтинской</a:t>
            </a:r>
            <a:r>
              <a:rPr lang="ru-RU" sz="1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средней школе в 60-х годах.</a:t>
            </a:r>
            <a:endParaRPr lang="ru-RU" sz="18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Рост: 198 см</a:t>
            </a:r>
          </a:p>
          <a:p>
            <a:pPr algn="just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467544" y="3789040"/>
            <a:ext cx="8208912" cy="2808312"/>
          </a:xfrm>
        </p:spPr>
        <p:txBody>
          <a:bodyPr>
            <a:noAutofit/>
          </a:bodyPr>
          <a:lstStyle/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i="1" dirty="0">
                <a:solidFill>
                  <a:srgbClr val="00B05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Александр Барышников: От хабаровского стадиона Ленина до олимпийских арен</a:t>
            </a:r>
          </a:p>
          <a:p>
            <a:pPr marL="4572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На стадионе имени Ленина делали свои первые шаги в спорте не только известные хоккеисты и футболисты, но и легкоатлеты. В рамках проекта «Парк на Амуре» Rigma.info представляет рассказ о знаменитом толкателе ядра Александре Барышникове, проделавшем путь от студента факультета физического воспитания ХГПИ до рекордсмена мира и чемпиона страны.</a:t>
            </a:r>
          </a:p>
          <a:p>
            <a:pPr algn="ctr"/>
            <a:endParaRPr lang="ru-RU" sz="16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05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11560" y="332656"/>
            <a:ext cx="8064896" cy="5976664"/>
          </a:xfrm>
        </p:spPr>
        <p:txBody>
          <a:bodyPr>
            <a:noAutofit/>
          </a:bodyPr>
          <a:lstStyle/>
          <a:p>
            <a:pPr marL="4572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i="1" dirty="0">
                <a:solidFill>
                  <a:srgbClr val="00B05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Первые </a:t>
            </a:r>
            <a:r>
              <a:rPr lang="ru-RU" sz="1800" b="1" i="1" dirty="0" smtClean="0">
                <a:solidFill>
                  <a:srgbClr val="00B05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шаги</a:t>
            </a:r>
          </a:p>
          <a:p>
            <a:pPr marL="4572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В </a:t>
            </a:r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истории мирового спорта именами всего лишь нескольких атлетов названы сложнейшие элементы, впервые исполненные ими. Это, например, прыжки сальхов, </a:t>
            </a:r>
            <a:r>
              <a:rPr lang="ru-RU" sz="1800" b="1" dirty="0" err="1">
                <a:latin typeface="Times New Roman" pitchFamily="18" charset="0"/>
                <a:ea typeface="Calibri"/>
                <a:cs typeface="Times New Roman" pitchFamily="18" charset="0"/>
              </a:rPr>
              <a:t>ритбергер</a:t>
            </a:r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800" b="1" dirty="0" err="1">
                <a:latin typeface="Times New Roman" pitchFamily="18" charset="0"/>
                <a:ea typeface="Calibri"/>
                <a:cs typeface="Times New Roman" pitchFamily="18" charset="0"/>
              </a:rPr>
              <a:t>аксель</a:t>
            </a:r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 и </a:t>
            </a:r>
            <a:r>
              <a:rPr lang="ru-RU" sz="1800" b="1" dirty="0" err="1">
                <a:latin typeface="Times New Roman" pitchFamily="18" charset="0"/>
                <a:ea typeface="Calibri"/>
                <a:cs typeface="Times New Roman" pitchFamily="18" charset="0"/>
              </a:rPr>
              <a:t>лутц</a:t>
            </a:r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 в фигурном катании. Петля </a:t>
            </a:r>
            <a:r>
              <a:rPr lang="ru-RU" sz="1800" b="1" dirty="0" err="1">
                <a:latin typeface="Times New Roman" pitchFamily="18" charset="0"/>
                <a:ea typeface="Calibri"/>
                <a:cs typeface="Times New Roman" pitchFamily="18" charset="0"/>
              </a:rPr>
              <a:t>Корбут</a:t>
            </a:r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 или сальто </a:t>
            </a:r>
            <a:r>
              <a:rPr lang="ru-RU" sz="1800" b="1" dirty="0" err="1">
                <a:latin typeface="Times New Roman" pitchFamily="18" charset="0"/>
                <a:ea typeface="Calibri"/>
                <a:cs typeface="Times New Roman" pitchFamily="18" charset="0"/>
              </a:rPr>
              <a:t>Делчева</a:t>
            </a:r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 в спортивной гимнастике. Практически все прыгуны в высоту используют сегодня стиль </a:t>
            </a:r>
            <a:r>
              <a:rPr lang="ru-RU" sz="1800" b="1" dirty="0" err="1">
                <a:latin typeface="Times New Roman" pitchFamily="18" charset="0"/>
                <a:ea typeface="Calibri"/>
                <a:cs typeface="Times New Roman" pitchFamily="18" charset="0"/>
              </a:rPr>
              <a:t>фосбюри</a:t>
            </a:r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-флоп, который первым применил американец Дик </a:t>
            </a:r>
            <a:r>
              <a:rPr lang="ru-RU" sz="1800" b="1" dirty="0" err="1">
                <a:latin typeface="Times New Roman" pitchFamily="18" charset="0"/>
                <a:ea typeface="Calibri"/>
                <a:cs typeface="Times New Roman" pitchFamily="18" charset="0"/>
              </a:rPr>
              <a:t>Фосбюри</a:t>
            </a:r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. А вот нашему земляку рекордсмену мира, двукратному олимпийскому призеру, призеру европейского первенства и четырехкратному чемпиону страны Александру Барышникову не повезло. Именно он впервые применил новый стиль в толкании ядра, что позволило ему впервые в мире преодолеть в этом виде легкой атлетики достичь гроссмейстерского рубежа в 22 метра. Очень быстро новая техника стала популярна среди ведущих толкателей всего мира, однако в легкой атлетике она получила название не «толчок Барышникова», а способ «кругового маха». Интересно, что несмотря на все свои высокие спортивные регалии Александр Георгиевич считает себя типичным неудачником.</a:t>
            </a:r>
          </a:p>
          <a:p>
            <a:pPr algn="just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85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11560" y="332656"/>
            <a:ext cx="8064896" cy="6120680"/>
          </a:xfrm>
        </p:spPr>
        <p:txBody>
          <a:bodyPr>
            <a:noAutofit/>
          </a:bodyPr>
          <a:lstStyle/>
          <a:p>
            <a:pPr marL="4572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В далеком уже 1966 году на факультет физического воспитания Хабаровского педагогического института поступил высокий (198 см) и тогда еще весьма худой паренек, приехавший из своего родного Николаевского района. Преподаватели полагали, что 17-летний первокурсник Саша Барышников собирается специализироваться в баскетболе, но он, с редкой для его возраста настойчивостью, твердо заявлял - хочу метать диск и толкать ядро. Настойчивость и работоспособность Александра поражала многих. Вскоре в секторах для легкоатлетических метаний хабаровского стадиона имени Ленина Александру Барышникову не стало равных ни на городских, ни на краевых, ни на региональных соревнованиях. Пущенное его рукой ядро, которому он в итоге отдал предпочтение перед диском, стабильно приземлялось за отметкой в 17 метров. В 1968 году Александр Барышников одержал свою первую крупную победу, выиграв юниорское первенство Советского Союза. И с этого момента он попал в поле зрения ведущих тренеров страны. В 1970 году Александр Барышников, завершив учебу в хабаровском пединституте, получил приглашение в знаменитую ленинградскую школу легкоатлетических метаний, которой руководил прославленный тренер Виктор Алексеев.</a:t>
            </a:r>
          </a:p>
          <a:p>
            <a:pPr algn="just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12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11560" y="332656"/>
            <a:ext cx="8064896" cy="6120680"/>
          </a:xfrm>
        </p:spPr>
        <p:txBody>
          <a:bodyPr>
            <a:noAutofit/>
          </a:bodyPr>
          <a:lstStyle/>
          <a:p>
            <a:pPr marL="4572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b="1" i="1" dirty="0">
                <a:solidFill>
                  <a:srgbClr val="00B05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Олимпийский 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дебют</a:t>
            </a:r>
            <a:r>
              <a:rPr lang="ru-RU" sz="2000" b="1" i="1" dirty="0">
                <a:solidFill>
                  <a:srgbClr val="00B05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</a:p>
          <a:p>
            <a:pPr marL="4572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После года тренировок совместно с лучшими метателями страны Виктор Алексеев предложил Александру Барышникову попробовать толкать ядро с разворота - так, как выполняют метание диска. Новым способом Александр на тренировке уже с третьего раза установил личный рекорд, однако на официальных соревнованиях дело не заладилось. На Спартакиаде народов СССР летом 1971 года Барышников даже не попал в финал. Но упорные тренировки продолжались, и в 1972 году на матче СССР - ФРГ Александр Барышников устанавливает новый рекорд страны - 20,54 м. Его включают в сборную страны для участия в Олимпийских играх в Мюнхене. Первое выступление на Олимпиаде завершилось полным фиаско. Барышников не выполнил квалификационного норматива, показал лишь 14-й результат и не попал в финальную стадию соревнований. Сказался недостаток опыта.</a:t>
            </a:r>
          </a:p>
          <a:p>
            <a:pPr algn="just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38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11560" y="332656"/>
            <a:ext cx="8064896" cy="6120680"/>
          </a:xfrm>
        </p:spPr>
        <p:txBody>
          <a:bodyPr>
            <a:noAutofit/>
          </a:bodyPr>
          <a:lstStyle/>
          <a:p>
            <a:pPr marL="45720" indent="0" algn="just">
              <a:spcAft>
                <a:spcPts val="1000"/>
              </a:spcAft>
              <a:buNone/>
            </a:pPr>
            <a:r>
              <a:rPr lang="ru-RU" sz="1800" b="1" dirty="0">
                <a:solidFill>
                  <a:srgbClr val="00B05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Навстречу </a:t>
            </a:r>
            <a:r>
              <a:rPr lang="ru-RU" sz="1800" b="1" dirty="0" smtClean="0">
                <a:solidFill>
                  <a:srgbClr val="00B05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рекордам</a:t>
            </a:r>
            <a:endParaRPr lang="ru-RU" sz="1800" b="1" dirty="0">
              <a:solidFill>
                <a:srgbClr val="00B05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" indent="0" algn="just">
              <a:spcAft>
                <a:spcPts val="1000"/>
              </a:spcAft>
              <a:buNone/>
            </a:pPr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Несмотря на мюнхенскую неудачу, результаты Барышникова продолжали расти. В 1974 году он устанавливает рекорд Европы - 21,70 м, а за две недели до начала Олимпиады 1976 года в Монреале на соревнованиях в Париже Александр Барышников становится обладателем мирового рекорда - 22 метра</a:t>
            </a:r>
            <a:r>
              <a:rPr lang="ru-RU" sz="1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sz="18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" indent="0" algn="just">
              <a:spcAft>
                <a:spcPts val="1000"/>
              </a:spcAft>
              <a:buNone/>
            </a:pPr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Естественно в Монреаль Александр Барышников поехал первым номером сборной. На этот раз он блеснул в квалификационных соревнованиях, где установил олимпийский рекорд 21,32 м. Но на следующий день в главном финале он показал результат на 35 сантиметров хуже и стал лишь третьим, уступив спортсмену из ГДР </a:t>
            </a:r>
            <a:r>
              <a:rPr lang="ru-RU" sz="1800" b="1" dirty="0" err="1">
                <a:latin typeface="Times New Roman" pitchFamily="18" charset="0"/>
                <a:ea typeface="Calibri"/>
                <a:cs typeface="Times New Roman" pitchFamily="18" charset="0"/>
              </a:rPr>
              <a:t>Удо</a:t>
            </a:r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 Байеру и своему соотечественнику извечному сопернику Евгению Миронову</a:t>
            </a:r>
            <a:r>
              <a:rPr lang="ru-RU" sz="1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sz="18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" indent="0" algn="just">
              <a:spcAft>
                <a:spcPts val="1000"/>
              </a:spcAft>
              <a:buNone/>
            </a:pPr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Следующие Олимпийские игры проходили в 1980 году в Москве. Барышников готовился к ним довольно интенсивно, что привело к многочисленным травмам. В предолимпийском сезоне он выступал довольно редко. А в олимпийском финале в московских Лужниках золото вновь не покорилось Александру Барышникову. Всего 27 сантиметров уступил он победителю Владимиру Киселеву.</a:t>
            </a:r>
          </a:p>
          <a:p>
            <a:pPr algn="just">
              <a:spcBef>
                <a:spcPts val="750"/>
              </a:spcBef>
              <a:spcAft>
                <a:spcPts val="750"/>
              </a:spcAft>
            </a:pP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766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11560" y="332656"/>
            <a:ext cx="8064896" cy="6120680"/>
          </a:xfrm>
        </p:spPr>
        <p:txBody>
          <a:bodyPr>
            <a:noAutofit/>
          </a:bodyPr>
          <a:lstStyle/>
          <a:p>
            <a:pPr marL="4572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>
                <a:solidFill>
                  <a:srgbClr val="00B05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Финал </a:t>
            </a:r>
            <a:r>
              <a:rPr lang="ru-RU" sz="1800" b="1" dirty="0" smtClean="0">
                <a:solidFill>
                  <a:srgbClr val="00B05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карьеры</a:t>
            </a:r>
            <a:endParaRPr lang="ru-RU" sz="1800" b="1" dirty="0">
              <a:solidFill>
                <a:srgbClr val="00B05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Для достижения своей главной спортивной цели - золотой олимпийской медали у Александра Барышникова оставался последний шанс - выступить на своей четвертой Олимпиаде в Лос-Анджелесе в 1984 году. К тому времени Александру должно было исполниться 36 лет, и на выступление в Сеуле рассчитывать не приходилось. К сожалению, в спорт в очередной раз вмешалась политика. Тогдашнее советское руководство приняло решение бойкотировать Игры в Лос-Анджелесе. Вместо этого для советских спортсменов и присоединившихся к бойкоту атлетов из социалистических стран были организованы «Игры Доброй воли». Замена крайне неравноценная. Александр Барышников отказался участвовать в карикатурной «альтернативной олимпиаде» и с 1984 года перестал участвовать в международных соревнованиях. Хотя вплоть до 1994 года выступал на некоторых легкоатлетических соревнованиях внутри страны, тренируя при этом спортсменов-пограничников.</a:t>
            </a:r>
          </a:p>
          <a:p>
            <a:pPr algn="just">
              <a:spcBef>
                <a:spcPts val="750"/>
              </a:spcBef>
              <a:spcAft>
                <a:spcPts val="750"/>
              </a:spcAft>
            </a:pP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74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11560" y="332656"/>
            <a:ext cx="4536504" cy="6120680"/>
          </a:xfrm>
        </p:spPr>
        <p:txBody>
          <a:bodyPr>
            <a:noAutofit/>
          </a:bodyPr>
          <a:lstStyle/>
          <a:p>
            <a:pPr marL="45720" lvl="0" indent="0" algn="ctr">
              <a:buClr>
                <a:srgbClr val="1AB39F">
                  <a:lumMod val="75000"/>
                </a:srgbClr>
              </a:buClr>
              <a:buNone/>
            </a:pPr>
            <a:endParaRPr lang="ru-RU" sz="3200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ctr">
              <a:buClr>
                <a:srgbClr val="1AB39F">
                  <a:lumMod val="75000"/>
                </a:srgbClr>
              </a:buClr>
              <a:buNone/>
            </a:pPr>
            <a:endParaRPr lang="ru-RU" sz="3200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ctr">
              <a:buClr>
                <a:srgbClr val="1AB39F">
                  <a:lumMod val="75000"/>
                </a:srgbClr>
              </a:buClr>
              <a:buNone/>
            </a:pPr>
            <a:endParaRPr lang="ru-RU" sz="3200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ctr">
              <a:buClr>
                <a:srgbClr val="1AB39F">
                  <a:lumMod val="75000"/>
                </a:srgbClr>
              </a:buClr>
              <a:buNone/>
            </a:pPr>
            <a:endParaRPr lang="ru-RU" sz="3200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ctr">
              <a:buClr>
                <a:srgbClr val="1AB39F">
                  <a:lumMod val="75000"/>
                </a:srgbClr>
              </a:buClr>
              <a:buNone/>
            </a:pPr>
            <a:endParaRPr lang="ru-RU" sz="3200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ctr">
              <a:buClr>
                <a:srgbClr val="1AB39F">
                  <a:lumMod val="75000"/>
                </a:srgbClr>
              </a:buClr>
              <a:buNone/>
            </a:pPr>
            <a:r>
              <a:rPr lang="ru-RU" sz="3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3200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ctr">
              <a:buClr>
                <a:srgbClr val="1AB39F">
                  <a:lumMod val="75000"/>
                </a:srgbClr>
              </a:buClr>
              <a:buNone/>
            </a:pPr>
            <a:r>
              <a:rPr lang="ru-RU" sz="32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Милешин</a:t>
            </a:r>
            <a:endParaRPr lang="ru-RU" sz="3200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ctr">
              <a:buClr>
                <a:srgbClr val="1AB39F">
                  <a:lumMod val="75000"/>
                </a:srgbClr>
              </a:buClr>
              <a:buNone/>
            </a:pPr>
            <a:r>
              <a:rPr lang="ru-RU" sz="3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Юрий</a:t>
            </a:r>
          </a:p>
          <a:p>
            <a:pPr marL="45720" lvl="0" indent="0" algn="ctr">
              <a:buClr>
                <a:srgbClr val="1AB39F">
                  <a:lumMod val="75000"/>
                </a:srgbClr>
              </a:buClr>
              <a:buNone/>
            </a:pPr>
            <a:r>
              <a:rPr lang="ru-RU" sz="3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Александрович</a:t>
            </a:r>
          </a:p>
        </p:txBody>
      </p:sp>
      <p:pic>
        <p:nvPicPr>
          <p:cNvPr id="3" name="Рисунок 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9" t="21586" r="56530" b="6021"/>
          <a:stretch/>
        </p:blipFill>
        <p:spPr bwMode="auto">
          <a:xfrm>
            <a:off x="4716016" y="355946"/>
            <a:ext cx="4320480" cy="6022715"/>
          </a:xfrm>
          <a:prstGeom prst="rect">
            <a:avLst/>
          </a:prstGeom>
          <a:ln w="190500" cap="sq" cmpd="sng" algn="ctr">
            <a:solidFill>
              <a:srgbClr val="C8C6BD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3007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11560" y="332656"/>
            <a:ext cx="7848872" cy="6120680"/>
          </a:xfrm>
        </p:spPr>
        <p:txBody>
          <a:bodyPr>
            <a:noAutofit/>
          </a:bodyPr>
          <a:lstStyle/>
          <a:p>
            <a:pPr marL="45720" lvl="0" indent="0" algn="ctr">
              <a:buClr>
                <a:srgbClr val="1AB39F">
                  <a:lumMod val="75000"/>
                </a:srgbClr>
              </a:buClr>
              <a:buNone/>
            </a:pPr>
            <a:endParaRPr lang="ru-RU" sz="3200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ctr">
              <a:buClr>
                <a:srgbClr val="1AB39F">
                  <a:lumMod val="75000"/>
                </a:srgbClr>
              </a:buClr>
              <a:buNone/>
            </a:pPr>
            <a:endParaRPr lang="ru-RU" sz="3200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ctr">
              <a:buClr>
                <a:srgbClr val="1AB39F">
                  <a:lumMod val="75000"/>
                </a:srgbClr>
              </a:buClr>
              <a:buNone/>
            </a:pPr>
            <a:endParaRPr lang="ru-RU" sz="3200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ctr">
              <a:buClr>
                <a:srgbClr val="1AB39F">
                  <a:lumMod val="75000"/>
                </a:srgbClr>
              </a:buClr>
              <a:buNone/>
            </a:pPr>
            <a:endParaRPr lang="ru-RU" sz="3200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ctr">
              <a:buClr>
                <a:srgbClr val="1AB39F">
                  <a:lumMod val="75000"/>
                </a:srgbClr>
              </a:buClr>
              <a:buNone/>
            </a:pPr>
            <a:r>
              <a:rPr lang="ru-RU" sz="3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3200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028343"/>
            <a:ext cx="80648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Родился 24 ноября 1968 г. </a:t>
            </a:r>
            <a:r>
              <a:rPr lang="ru-RU" b="1" dirty="0" err="1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с.Романовка</a:t>
            </a:r>
            <a:r>
              <a:rPr lang="ru-RU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Ульчского</a:t>
            </a:r>
            <a:r>
              <a:rPr lang="ru-RU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района Хабаровского края. В 1970 году семья </a:t>
            </a:r>
            <a:r>
              <a:rPr lang="ru-RU" b="1" dirty="0" err="1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Милешиных</a:t>
            </a:r>
            <a:r>
              <a:rPr lang="ru-RU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переехала на постоянное место жительства </a:t>
            </a:r>
            <a:r>
              <a:rPr lang="ru-RU" b="1" dirty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</a:t>
            </a:r>
            <a:r>
              <a:rPr lang="ru-RU" b="1" dirty="0" err="1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с.Тахта</a:t>
            </a:r>
            <a:r>
              <a:rPr lang="ru-RU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Ульчского</a:t>
            </a:r>
            <a:r>
              <a:rPr lang="ru-RU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района Хабаровского края. С 1976 года по 1986 год обучался в </a:t>
            </a:r>
            <a:r>
              <a:rPr lang="ru-RU" b="1" dirty="0" err="1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Тахтинской</a:t>
            </a:r>
            <a:r>
              <a:rPr lang="ru-RU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средней школе.</a:t>
            </a:r>
            <a:r>
              <a:rPr lang="ru-RU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В 1986 году после окончания 10 класса </a:t>
            </a:r>
            <a:r>
              <a:rPr lang="ru-RU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продолжил учебу </a:t>
            </a:r>
            <a:r>
              <a:rPr lang="ru-RU" b="1" dirty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</a:t>
            </a:r>
            <a:r>
              <a:rPr lang="ru-RU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лесотехническом</a:t>
            </a:r>
            <a:r>
              <a:rPr lang="ru-RU" b="1" dirty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r>
              <a:rPr lang="ru-RU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техникуме </a:t>
            </a:r>
            <a:r>
              <a:rPr lang="ru-RU" b="1" dirty="0" err="1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г.Хабаровска</a:t>
            </a:r>
            <a:r>
              <a:rPr lang="ru-RU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В </a:t>
            </a:r>
            <a:r>
              <a:rPr lang="ru-RU" b="1" dirty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1987 г. призван на службу в ряды </a:t>
            </a:r>
            <a:r>
              <a:rPr lang="ru-RU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Советской Армии.</a:t>
            </a:r>
            <a:r>
              <a:rPr lang="ru-RU" b="1" dirty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 </a:t>
            </a:r>
            <a:endParaRPr lang="ru-RU" b="1" dirty="0" smtClean="0">
              <a:solidFill>
                <a:srgbClr val="2C2D2E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7 </a:t>
            </a:r>
            <a:r>
              <a:rPr lang="ru-RU" b="1" dirty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июня 1987 г. принял присягу, в/ч № 13729. </a:t>
            </a:r>
            <a:r>
              <a:rPr lang="ru-RU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 30 ноября 1987 года по 3 февраля 1989 года  проходил </a:t>
            </a:r>
            <a:r>
              <a:rPr lang="ru-RU" b="1" dirty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интернациональный долг в </a:t>
            </a:r>
            <a:r>
              <a:rPr lang="ru-RU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Демократической  Республике </a:t>
            </a:r>
            <a:r>
              <a:rPr lang="ru-RU" b="1" dirty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Афганистан. </a:t>
            </a:r>
            <a:r>
              <a:rPr lang="ru-RU" b="1" dirty="0" err="1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Мобилизирован</a:t>
            </a:r>
            <a:r>
              <a:rPr lang="ru-RU" b="1" dirty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10 мая 1989 г. После службы продолжил учебу в техникуме. В 1990 г. женился. В 1991 г. закончил учебу и с семьей вернулся в Тахту. В настоящее время проживает в </a:t>
            </a:r>
            <a:r>
              <a:rPr lang="ru-RU" b="1" dirty="0" err="1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с.Богородское</a:t>
            </a:r>
            <a:r>
              <a:rPr lang="ru-RU" b="1" dirty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Ульчского</a:t>
            </a:r>
            <a:r>
              <a:rPr lang="ru-RU" b="1" dirty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района, Хабаровского края.</a:t>
            </a:r>
            <a:endParaRPr lang="ru-RU" b="1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5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330700" cy="4530725"/>
          </a:xfrm>
        </p:spPr>
        <p:txBody>
          <a:bodyPr/>
          <a:lstStyle/>
          <a:p>
            <a:pPr marL="0" indent="0" algn="ctr">
              <a:buNone/>
            </a:pPr>
            <a:endParaRPr lang="ru-RU" sz="2400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хта школа русский\Desktop\проект парта героя\image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0" y="-1095375"/>
            <a:ext cx="15240000" cy="904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11560" y="332656"/>
            <a:ext cx="7848872" cy="6120680"/>
          </a:xfrm>
        </p:spPr>
        <p:txBody>
          <a:bodyPr>
            <a:noAutofit/>
          </a:bodyPr>
          <a:lstStyle/>
          <a:p>
            <a:pPr marL="45720" lvl="0" indent="0" algn="ctr">
              <a:buClr>
                <a:srgbClr val="1AB39F">
                  <a:lumMod val="75000"/>
                </a:srgbClr>
              </a:buClr>
              <a:buNone/>
            </a:pPr>
            <a:endParaRPr lang="ru-RU" sz="3200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ctr">
              <a:buClr>
                <a:srgbClr val="1AB39F">
                  <a:lumMod val="75000"/>
                </a:srgbClr>
              </a:buClr>
              <a:buNone/>
            </a:pPr>
            <a:endParaRPr lang="ru-RU" sz="3200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ctr">
              <a:buClr>
                <a:srgbClr val="1AB39F">
                  <a:lumMod val="75000"/>
                </a:srgbClr>
              </a:buClr>
              <a:buNone/>
            </a:pPr>
            <a:endParaRPr lang="ru-RU" sz="3200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ctr">
              <a:buClr>
                <a:srgbClr val="1AB39F">
                  <a:lumMod val="75000"/>
                </a:srgbClr>
              </a:buClr>
              <a:buNone/>
            </a:pPr>
            <a:endParaRPr lang="ru-RU" sz="3200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ctr">
              <a:buClr>
                <a:srgbClr val="1AB39F">
                  <a:lumMod val="75000"/>
                </a:srgbClr>
              </a:buClr>
              <a:buNone/>
            </a:pPr>
            <a:r>
              <a:rPr lang="ru-RU" sz="3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3200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028343"/>
            <a:ext cx="80648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В </a:t>
            </a:r>
            <a:r>
              <a:rPr lang="ru-RU" b="1" dirty="0" err="1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соответсвии</a:t>
            </a:r>
            <a:r>
              <a:rPr lang="ru-RU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с Указом Президиума Верховного Совета СССР от 28.01.1988г. </a:t>
            </a:r>
            <a:r>
              <a:rPr lang="ru-RU" b="1" dirty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</a:t>
            </a:r>
            <a:r>
              <a:rPr lang="ru-RU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агражден юбилейной медалью 70 лет Вооруженным Сил СССР.</a:t>
            </a:r>
          </a:p>
          <a:p>
            <a:pPr algn="just"/>
            <a:endParaRPr lang="ru-RU" b="1" dirty="0" smtClean="0">
              <a:solidFill>
                <a:srgbClr val="2C2D2E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/>
            <a:endParaRPr lang="ru-RU" b="1" dirty="0" smtClean="0">
              <a:solidFill>
                <a:srgbClr val="2C2D2E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/>
            <a:endParaRPr lang="ru-RU" b="1" dirty="0">
              <a:solidFill>
                <a:srgbClr val="2C2D2E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соответствии с Указом Президента Республике Афганистан от 15.05 1988г награжден медалью «Воину- интернационалисту от благодарного афганского народа».</a:t>
            </a:r>
          </a:p>
          <a:p>
            <a:pPr algn="just"/>
            <a:endParaRPr lang="ru-RU" b="1" dirty="0" smtClean="0">
              <a:solidFill>
                <a:srgbClr val="2C2D2E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/>
            <a:endParaRPr lang="ru-RU" b="1" dirty="0" smtClean="0">
              <a:solidFill>
                <a:srgbClr val="2C2D2E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/>
            <a:endParaRPr lang="ru-RU" b="1" dirty="0">
              <a:solidFill>
                <a:srgbClr val="2C2D2E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Приказом Министра обороны РФ от 17.12.2013 г награжден юбилейной медалью «В память 25-летия окончания боевых действий в Афганистане»</a:t>
            </a:r>
            <a:endParaRPr lang="ru-RU" b="1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90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475656" y="620689"/>
            <a:ext cx="5688632" cy="439248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ru-RU" sz="2000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6996" r="7485" b="59818"/>
          <a:stretch/>
        </p:blipFill>
        <p:spPr bwMode="auto">
          <a:xfrm>
            <a:off x="1475656" y="548680"/>
            <a:ext cx="6192688" cy="44644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1475656" y="692697"/>
            <a:ext cx="3024336" cy="468052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endParaRPr lang="ru-RU" sz="2000" dirty="0" smtClean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9401" t="44723" r="6203" b="16798"/>
          <a:stretch/>
        </p:blipFill>
        <p:spPr bwMode="auto">
          <a:xfrm>
            <a:off x="1475656" y="692696"/>
            <a:ext cx="6768752" cy="46805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1475656" y="692697"/>
            <a:ext cx="3024336" cy="468052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endParaRPr lang="ru-RU" sz="2000" dirty="0" smtClean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6194" t="4541" r="14700" b="58228"/>
          <a:stretch/>
        </p:blipFill>
        <p:spPr bwMode="auto">
          <a:xfrm>
            <a:off x="1331640" y="548680"/>
            <a:ext cx="6552728" cy="48965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3112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827584" y="692697"/>
            <a:ext cx="7272808" cy="3240359"/>
          </a:xfrm>
        </p:spPr>
        <p:txBody>
          <a:bodyPr/>
          <a:lstStyle/>
          <a:p>
            <a:pPr marL="45720" indent="0" algn="just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2000" b="1" dirty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Право сесть первым за парту Героя получил </a:t>
            </a:r>
            <a:r>
              <a:rPr lang="ru-RU" sz="2000" b="1" dirty="0" smtClean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Марк </a:t>
            </a:r>
            <a:r>
              <a:rPr lang="ru-RU" sz="2000" b="1" dirty="0" err="1" smtClean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Онщенко</a:t>
            </a:r>
            <a:r>
              <a:rPr lang="ru-RU" sz="2000" b="1" dirty="0" smtClean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Дмитрий </a:t>
            </a:r>
            <a:r>
              <a:rPr lang="ru-RU" sz="2000" b="1" dirty="0" err="1" smtClean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Лецкий</a:t>
            </a:r>
            <a:r>
              <a:rPr lang="ru-RU" sz="2000" b="1" dirty="0" smtClean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Антон </a:t>
            </a:r>
            <a:r>
              <a:rPr lang="ru-RU" sz="2000" b="1" dirty="0" err="1" smtClean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Глещинский</a:t>
            </a:r>
            <a:r>
              <a:rPr lang="ru-RU" sz="2000" b="1" dirty="0" smtClean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</a:t>
            </a:r>
            <a:r>
              <a:rPr lang="ru-RU" sz="2000" b="1" dirty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обучающийся </a:t>
            </a:r>
            <a:r>
              <a:rPr lang="ru-RU" sz="2000" b="1" dirty="0" smtClean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9-го </a:t>
            </a:r>
            <a:r>
              <a:rPr lang="ru-RU" sz="2000" b="1" dirty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класса, </a:t>
            </a:r>
            <a:r>
              <a:rPr lang="ru-RU" sz="20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имеющие высокие результаты </a:t>
            </a:r>
            <a:r>
              <a:rPr lang="ru-RU" sz="2000" b="1" dirty="0">
                <a:latin typeface="Times New Roman" pitchFamily="18" charset="0"/>
                <a:ea typeface="Times New Roman"/>
                <a:cs typeface="Times New Roman" pitchFamily="18" charset="0"/>
              </a:rPr>
              <a:t>в учёбе, </a:t>
            </a:r>
            <a:r>
              <a:rPr lang="ru-RU" sz="20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принимающие </a:t>
            </a:r>
            <a:r>
              <a:rPr lang="ru-RU" sz="2000" b="1" dirty="0">
                <a:latin typeface="Times New Roman" pitchFamily="18" charset="0"/>
                <a:ea typeface="Times New Roman"/>
                <a:cs typeface="Times New Roman" pitchFamily="18" charset="0"/>
              </a:rPr>
              <a:t>активное участие в жизни класса, </a:t>
            </a:r>
            <a:r>
              <a:rPr lang="ru-RU" sz="20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школы.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Тахта школа русский\Desktop\проект парта героя\partagero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996952"/>
            <a:ext cx="612068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58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827584" y="548681"/>
            <a:ext cx="7560840" cy="4824536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endParaRPr lang="ru-RU" sz="2000" dirty="0" smtClean="0"/>
          </a:p>
        </p:txBody>
      </p:sp>
      <p:pic>
        <p:nvPicPr>
          <p:cNvPr id="5" name="Рисунок 4" descr="C:\Users\Тахта школа русский\AppData\Local\Microsoft\Windows\Temporary Internet Files\Content.Word\20230207_13125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04856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970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1475656" y="1916831"/>
            <a:ext cx="6912768" cy="345638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endParaRPr lang="ru-RU" sz="2000" dirty="0" smtClean="0"/>
          </a:p>
        </p:txBody>
      </p:sp>
      <p:pic>
        <p:nvPicPr>
          <p:cNvPr id="5" name="Рисунок 4" descr="C:\Users\Тахта школа русский\AppData\Local\Microsoft\Windows\Temporary Internet Files\Content.Word\20230207_13130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1"/>
            <a:ext cx="7920880" cy="53730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56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1475656" y="1916831"/>
            <a:ext cx="6336704" cy="345638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endParaRPr lang="ru-RU" sz="2000" dirty="0" smtClean="0"/>
          </a:p>
        </p:txBody>
      </p:sp>
      <p:pic>
        <p:nvPicPr>
          <p:cNvPr id="3" name="Рисунок 2" descr="C:\Users\Тахта школа русский\AppData\Local\Microsoft\Windows\Temporary Internet Files\Content.Word\20230207_13131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36942"/>
            <a:ext cx="7272808" cy="49841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080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1475656" y="1916831"/>
            <a:ext cx="6419299" cy="345638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endParaRPr lang="ru-RU" sz="2000" dirty="0" smtClean="0"/>
          </a:p>
        </p:txBody>
      </p:sp>
      <p:pic>
        <p:nvPicPr>
          <p:cNvPr id="3" name="Рисунок 2" descr="C:\Users\Тахта школа русский\AppData\Local\Microsoft\Windows\Temporary Internet Files\Content.Word\20230207_1312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045" y="936942"/>
            <a:ext cx="6645910" cy="49841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96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1475656" y="1916831"/>
            <a:ext cx="6912768" cy="345638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endParaRPr lang="ru-RU" sz="2000" dirty="0" smtClean="0"/>
          </a:p>
        </p:txBody>
      </p:sp>
      <p:pic>
        <p:nvPicPr>
          <p:cNvPr id="4" name="Picture 2" descr="C:\Users\Тахта школа русский\Desktop\проект парта героя\partagero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764704"/>
            <a:ext cx="7776864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973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76673"/>
            <a:ext cx="8291264" cy="2952328"/>
          </a:xfrm>
        </p:spPr>
        <p:txBody>
          <a:bodyPr>
            <a:normAutofit/>
          </a:bodyPr>
          <a:lstStyle/>
          <a:p>
            <a:pPr marL="4572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000" b="1" dirty="0">
                <a:solidFill>
                  <a:srgbClr val="00B05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Патриотический проект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под названием </a:t>
            </a:r>
            <a:r>
              <a:rPr lang="ru-RU" sz="2000" b="1" dirty="0">
                <a:solidFill>
                  <a:srgbClr val="00B05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«Парта героя»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стартовал в школах России.</a:t>
            </a:r>
            <a:endParaRPr lang="ru-RU" sz="36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4572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000" b="1" i="1" dirty="0" smtClean="0">
                <a:solidFill>
                  <a:srgbClr val="00B05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Цель проекта: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создание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условий для формирования у детей и подростков уважительного отношения к истории Отечества, героическому прошлому и настоящему нашей страны, героям боевых действий и доблестного труда на примере героических образов ветеранов Великой Отечественной войны, участников боевых действий, ветеранов труда.</a:t>
            </a:r>
            <a:endParaRPr lang="ru-RU" sz="36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 algn="ctr">
              <a:lnSpc>
                <a:spcPct val="90000"/>
              </a:lnSpc>
              <a:buNone/>
            </a:pPr>
            <a:endParaRPr lang="ru-RU" sz="2000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755576" y="3717032"/>
            <a:ext cx="7999040" cy="244249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Тахта школа русский\Desktop\проект парта героя\partagero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3284984"/>
            <a:ext cx="7776864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76673"/>
            <a:ext cx="8291264" cy="2880319"/>
          </a:xfrm>
        </p:spPr>
        <p:txBody>
          <a:bodyPr>
            <a:normAutofit lnSpcReduction="10000"/>
          </a:bodyPr>
          <a:lstStyle/>
          <a:p>
            <a:pPr marL="45720" indent="0" algn="just">
              <a:lnSpc>
                <a:spcPct val="110000"/>
              </a:lnSpc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2000" b="1" i="1" dirty="0">
                <a:solidFill>
                  <a:srgbClr val="00B05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Парта Героя </a:t>
            </a:r>
            <a:r>
              <a:rPr lang="ru-RU" sz="2000" b="1" dirty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– ученическая парта с размещенной на </a:t>
            </a:r>
            <a:r>
              <a:rPr lang="ru-RU" sz="2000" b="1" dirty="0" smtClean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ней информацией </a:t>
            </a:r>
            <a:r>
              <a:rPr lang="ru-RU" sz="2000" b="1" dirty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 заслуженном человеке, герое, имеющем непосредственное отношение к школе и вошедшем в историю отечества и/или являющимся героем нашего времени, его фотографией, биографией, героическим путем.</a:t>
            </a:r>
            <a:endParaRPr lang="ru-RU" sz="28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парте размещена ссылка на официальный сайт МБОУ СОШ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Тахта, где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будет представлена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данная презентация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разделе «История школы».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755577" y="3717032"/>
            <a:ext cx="7776864" cy="244249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Тахта школа русский\Desktop\проект парта героя\partagero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3573016"/>
            <a:ext cx="7776864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597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692696"/>
            <a:ext cx="8291264" cy="1224136"/>
          </a:xfrm>
        </p:spPr>
        <p:txBody>
          <a:bodyPr>
            <a:normAutofit/>
          </a:bodyPr>
          <a:lstStyle/>
          <a:p>
            <a:pPr marL="45720" indent="0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2000" b="1" dirty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Право сидеть за такой партой получают ученики, имеющие успехи в учебе, принимающие активное участие в жизни школы.</a:t>
            </a:r>
            <a:endParaRPr lang="ru-RU" sz="28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endParaRPr lang="ru-RU" sz="2000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755577" y="3717032"/>
            <a:ext cx="7776864" cy="244249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Тахта школа русский\Desktop\проект парта героя\partagero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1916832"/>
            <a:ext cx="7776864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45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692696"/>
            <a:ext cx="8291264" cy="1944216"/>
          </a:xfrm>
        </p:spPr>
        <p:txBody>
          <a:bodyPr>
            <a:normAutofit fontScale="70000" lnSpcReduction="20000"/>
          </a:bodyPr>
          <a:lstStyle/>
          <a:p>
            <a:pPr marL="4572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Уважительное отношение к истории Отечества, героическому прошлому, память о соотечественниках, отдавших жизнь во имя мирного будущего страны, — основа патриотического воспитания молодежи.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Развившиеся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из инициатив на местах, ставшие общероссийскими акции «Бессмертный полк», «Пост № 1», движение по присвоению школам имен героев крепят связь поколений, ответственность за судьбу страны. Акция «Парта героя», поддержанная школьным сообществом стала акцией общегосударственного масштаба.</a:t>
            </a:r>
            <a:endParaRPr lang="ru-RU" sz="26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endParaRPr lang="ru-RU" sz="2000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755577" y="3717032"/>
            <a:ext cx="7776864" cy="244249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Тахта школа русский\Desktop\проект парта героя\partagero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2708920"/>
            <a:ext cx="7776864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4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692696"/>
            <a:ext cx="8291264" cy="1944216"/>
          </a:xfrm>
        </p:spPr>
        <p:txBody>
          <a:bodyPr>
            <a:normAutofit/>
          </a:bodyPr>
          <a:lstStyle/>
          <a:p>
            <a:pPr marL="45720" indent="0" algn="just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2000" b="1" dirty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7</a:t>
            </a:r>
            <a:r>
              <a:rPr lang="ru-RU" sz="2000" b="1" dirty="0" smtClean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февраля </a:t>
            </a:r>
            <a:r>
              <a:rPr lang="ru-RU" sz="2000" b="1" dirty="0" smtClean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2023 года </a:t>
            </a:r>
            <a:r>
              <a:rPr lang="ru-RU" sz="2000" b="1" dirty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</a:t>
            </a:r>
            <a:r>
              <a:rPr lang="ru-RU" sz="2000" b="1" dirty="0" smtClean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МБОУ СОШ </a:t>
            </a:r>
            <a:r>
              <a:rPr lang="ru-RU" sz="2000" b="1" dirty="0" err="1" smtClean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с.Тахта</a:t>
            </a:r>
            <a:r>
              <a:rPr lang="ru-RU" sz="2000" b="1" dirty="0" smtClean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Ульчского</a:t>
            </a:r>
            <a:r>
              <a:rPr lang="ru-RU" sz="2000" b="1" dirty="0" smtClean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района, Хабаровского  края состоялось </a:t>
            </a:r>
            <a:r>
              <a:rPr lang="ru-RU" sz="2000" b="1" dirty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торжественное открытие "Парты Героя"  в честь </a:t>
            </a:r>
            <a:r>
              <a:rPr lang="ru-RU" sz="2000" b="1" dirty="0" smtClean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выпускников школы: Полонского Валентина Степановича, Барышникова Александра Георгиевича, </a:t>
            </a:r>
            <a:r>
              <a:rPr lang="ru-RU" sz="2000" b="1" dirty="0" err="1" smtClean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Милешина</a:t>
            </a:r>
            <a:r>
              <a:rPr lang="ru-RU" sz="2000" b="1" dirty="0" smtClean="0">
                <a:solidFill>
                  <a:srgbClr val="373A3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Юрия Александровича.</a:t>
            </a:r>
            <a:endParaRPr lang="ru-RU" sz="2000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755577" y="3717032"/>
            <a:ext cx="7776864" cy="244249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Тахта школа русский\Desktop\проект парта героя\partagero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2708920"/>
            <a:ext cx="7776864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827584" y="4869160"/>
            <a:ext cx="7447258" cy="648072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Полонский Валентин Степанович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051720" y="836711"/>
            <a:ext cx="4824536" cy="352839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 descr="C:\Users\Тахта школа русский\AppData\Local\Microsoft\Windows\Temporary Internet Files\Content.Word\20230207_00241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5" t="25622" r="15948" b="3059"/>
          <a:stretch/>
        </p:blipFill>
        <p:spPr bwMode="auto">
          <a:xfrm>
            <a:off x="1331640" y="836712"/>
            <a:ext cx="6120680" cy="39604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514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692696"/>
            <a:ext cx="7931224" cy="5438229"/>
          </a:xfrm>
        </p:spPr>
        <p:txBody>
          <a:bodyPr>
            <a:normAutofit/>
          </a:bodyPr>
          <a:lstStyle/>
          <a:p>
            <a:pPr marL="45720" lvl="0" indent="0" algn="just">
              <a:buClr>
                <a:srgbClr val="1AB39F">
                  <a:lumMod val="75000"/>
                </a:srgbClr>
              </a:buClr>
              <a:buNone/>
            </a:pPr>
            <a:r>
              <a:rPr lang="ru-RU" sz="1800" b="1" dirty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Родился 8 декабря 1950 г. </a:t>
            </a:r>
            <a:r>
              <a:rPr lang="ru-RU" sz="1800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</a:t>
            </a:r>
            <a:r>
              <a:rPr lang="ru-RU" sz="1800" b="1" dirty="0" err="1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с.Тахта</a:t>
            </a:r>
            <a:r>
              <a:rPr lang="ru-RU" sz="1800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800" b="1" dirty="0" err="1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Ульчского</a:t>
            </a:r>
            <a:r>
              <a:rPr lang="ru-RU" sz="1800" b="1" dirty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района Хабаровского края. С 1958 года по 1971 год обучался в </a:t>
            </a:r>
            <a:r>
              <a:rPr lang="ru-RU" sz="1800" b="1" dirty="0" err="1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Тахтинской</a:t>
            </a:r>
            <a:r>
              <a:rPr lang="ru-RU" sz="1800" b="1" dirty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средней школе.</a:t>
            </a:r>
            <a:r>
              <a:rPr lang="ru-RU" sz="1800" b="1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После окончании школы поехал учиться в </a:t>
            </a:r>
            <a:r>
              <a:rPr lang="ru-RU" sz="1800" b="1" dirty="0" err="1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г.Николаевск</a:t>
            </a:r>
            <a:r>
              <a:rPr lang="ru-RU" sz="1800" b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-на-Амуре.</a:t>
            </a:r>
            <a:endParaRPr lang="ru-RU" sz="1800" b="1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45720" lvl="0" indent="0" algn="just">
              <a:buClr>
                <a:srgbClr val="1AB39F">
                  <a:lumMod val="75000"/>
                </a:srgbClr>
              </a:buClr>
              <a:buNone/>
            </a:pPr>
            <a:r>
              <a:rPr lang="ru-RU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Спортсмен (тяжелая атлетика). Мастер спорта СССР. Выступал за Вооруженные Силы (Москва). Чемпион СССР (1977, 1981) в наилегчайшем весе, 2-й призер чемпионата СССР (1982), 3-й призер чемпионата СССР (1984).</a:t>
            </a:r>
          </a:p>
          <a:p>
            <a:pPr marL="45720" lvl="0" indent="0" algn="just">
              <a:buClr>
                <a:srgbClr val="1AB39F">
                  <a:lumMod val="75000"/>
                </a:srgbClr>
              </a:buClr>
              <a:buNone/>
            </a:pPr>
            <a:r>
              <a:rPr lang="ru-RU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Валентин Степанович своим примером показывает что такое спортивное долголетие. В начале 2000-х в возрасте  52 лет выиграл Чемпионат Москвы среди мужчин, подняв 85+110 в категории до 56 кг.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8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399</TotalTime>
  <Words>1300</Words>
  <Application>Microsoft Office PowerPoint</Application>
  <PresentationFormat>Экран (4:3)</PresentationFormat>
  <Paragraphs>83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Полонский Валентин Степанович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его романах  вся  Франция</dc:title>
  <dc:creator>Admin</dc:creator>
  <cp:lastModifiedBy>Тахта школа русский</cp:lastModifiedBy>
  <cp:revision>42</cp:revision>
  <dcterms:created xsi:type="dcterms:W3CDTF">2011-10-14T15:54:46Z</dcterms:created>
  <dcterms:modified xsi:type="dcterms:W3CDTF">2023-02-07T04:18:26Z</dcterms:modified>
</cp:coreProperties>
</file>